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809EE8-07CF-41EC-B79C-E14094D8CFEB}" v="3662" dt="2024-04-25T13:18:23.343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eDataSc/JulieRepos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eDataSc/JulieRepos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eDataSc/JulieRepos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eDataSc/JulieRepos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Julie-Ann McCalla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24 April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https://github.com/JulieDataSc/JulieRepos/blob/main/labs-jupyter-spacex-Data%20wrangling.ipynb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710EBE-3443-CD22-509E-06285931190D}"/>
              </a:ext>
            </a:extLst>
          </p:cNvPr>
          <p:cNvSpPr/>
          <p:nvPr/>
        </p:nvSpPr>
        <p:spPr>
          <a:xfrm>
            <a:off x="770987" y="2941967"/>
            <a:ext cx="1782790" cy="15958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Dealing with Missing Values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AF5E50-5457-E22C-130D-995C067BF6FE}"/>
              </a:ext>
            </a:extLst>
          </p:cNvPr>
          <p:cNvSpPr/>
          <p:nvPr/>
        </p:nvSpPr>
        <p:spPr>
          <a:xfrm>
            <a:off x="9728080" y="2913211"/>
            <a:ext cx="1624640" cy="16102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Create a landing outcome label from outcome column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B6F683-6025-2855-8FF4-3754A3A6650D}"/>
              </a:ext>
            </a:extLst>
          </p:cNvPr>
          <p:cNvSpPr/>
          <p:nvPr/>
        </p:nvSpPr>
        <p:spPr>
          <a:xfrm>
            <a:off x="7456457" y="2898835"/>
            <a:ext cx="1739660" cy="16533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Calculate the numbers and occurrence of mission outcome of the orbit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680526-A2E1-9ED3-B2B4-97AC87E81531}"/>
              </a:ext>
            </a:extLst>
          </p:cNvPr>
          <p:cNvSpPr/>
          <p:nvPr/>
        </p:nvSpPr>
        <p:spPr>
          <a:xfrm>
            <a:off x="5242343" y="2898835"/>
            <a:ext cx="1696527" cy="16390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Calculate the number of occurrences of each orbit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3ABEC1-68C2-E656-7E05-FBA1AECF11E1}"/>
              </a:ext>
            </a:extLst>
          </p:cNvPr>
          <p:cNvSpPr/>
          <p:nvPr/>
        </p:nvSpPr>
        <p:spPr>
          <a:xfrm>
            <a:off x="3042609" y="2927591"/>
            <a:ext cx="1754036" cy="1610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Calculate the number of launches on each site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E418137-3C95-3417-778B-88E775596879}"/>
              </a:ext>
            </a:extLst>
          </p:cNvPr>
          <p:cNvSpPr/>
          <p:nvPr/>
        </p:nvSpPr>
        <p:spPr>
          <a:xfrm>
            <a:off x="2561415" y="3694531"/>
            <a:ext cx="488830" cy="4456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F0AA083-6B9C-4FAC-2489-7D50C8B015D5}"/>
              </a:ext>
            </a:extLst>
          </p:cNvPr>
          <p:cNvSpPr/>
          <p:nvPr/>
        </p:nvSpPr>
        <p:spPr>
          <a:xfrm>
            <a:off x="9246886" y="3694530"/>
            <a:ext cx="488830" cy="4456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D20B52A-931A-B444-6E3A-1A46287E3705}"/>
              </a:ext>
            </a:extLst>
          </p:cNvPr>
          <p:cNvSpPr/>
          <p:nvPr/>
        </p:nvSpPr>
        <p:spPr>
          <a:xfrm>
            <a:off x="6960887" y="3694531"/>
            <a:ext cx="488830" cy="4456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70F185D-0D58-B1CC-A327-560272B16409}"/>
              </a:ext>
            </a:extLst>
          </p:cNvPr>
          <p:cNvSpPr/>
          <p:nvPr/>
        </p:nvSpPr>
        <p:spPr>
          <a:xfrm>
            <a:off x="4761150" y="3694530"/>
            <a:ext cx="488830" cy="4456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graphs were plotted for this project as they best represents the relationship between the considered variables: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/>
              </a:rPr>
              <a:t>https://github.com/JulieDataSc/JulieRepos/blob/main/edadataviz.ipynb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857670"/>
            <a:ext cx="9745589" cy="53433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Display the names of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5 records where launch sites begin with the string 'CCA' 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the total payload mass carried by boosters launched by NASA (CRS)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Display average payload mass carried by booster version F9 v1.1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date when the first successful landing outcome in ground pad was achieved.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names of the boosters which have success in drone ship and have payload mass greater than 4000 but less than 6000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total number of successful and failure mission outcomes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names of the </a:t>
            </a:r>
            <a:r>
              <a:rPr lang="en-US" sz="16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booster_versions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which have carried the maximum payload mass. Use a subquery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List the records which will display the month names, failure </a:t>
            </a:r>
            <a:r>
              <a:rPr lang="en-US" sz="16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drone ship ,booster versions, </a:t>
            </a:r>
            <a:r>
              <a:rPr lang="en-US" sz="16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launch_site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for the months in year 2015.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Rank the count of landing outcomes (such as Failure (drone ship) or Success (ground pad)) between the date 2010-06-04 and 2017-03-20, in descending order.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GitHub URL: 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https://github.com/JulieDataSc/JulieRepos/blob/main/jupyter-labs-spacex-data-collection-api.ipynb</a:t>
            </a:r>
            <a:endParaRPr lang="en-US" sz="16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29423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Summarize what map objects: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Markers: Shows the geo location using longitude and latitude data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Cluster: This shows a group of markers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Circles: Shows a single location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Lines: Shows the distance between the two points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GitHub URL: 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https://github.com/JulieDataSc/JulieRepos/blob/main/lab_jupyter_launch_site_location%20(2).ipynb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endParaRPr lang="en-US" sz="1800" dirty="0"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plots/graph: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Bar: Shows the difference in categories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Line: Provide reports on time series changes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Pie: Highlights percentages for events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Tree: Shows complex relationships for variables using interactive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Map: Shows variables of states on maps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GitHub URL: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 https://github.com/JulieDataSc/JulieRepos/blob/main/spacex_dash_app.py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9331" y="1724985"/>
            <a:ext cx="11010796" cy="44951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https://github.com/JulieDataSc/JulieRepos/blob/main/SpaceX_Machine%20Learning%20Prediction_Part_5.ipynb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43228D-5251-E905-7882-9DA3F094B55D}"/>
              </a:ext>
            </a:extLst>
          </p:cNvPr>
          <p:cNvSpPr/>
          <p:nvPr/>
        </p:nvSpPr>
        <p:spPr>
          <a:xfrm>
            <a:off x="547687" y="1637222"/>
            <a:ext cx="1854679" cy="2386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Create variable Y and standardize the variable assigned to X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BD600D-215A-8604-A9F5-8E67474E4097}"/>
              </a:ext>
            </a:extLst>
          </p:cNvPr>
          <p:cNvSpPr/>
          <p:nvPr/>
        </p:nvSpPr>
        <p:spPr>
          <a:xfrm>
            <a:off x="2848064" y="1637221"/>
            <a:ext cx="1854679" cy="2386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Split in the train and test database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73E064-A3BE-870D-6673-722941082C6F}"/>
              </a:ext>
            </a:extLst>
          </p:cNvPr>
          <p:cNvSpPr/>
          <p:nvPr/>
        </p:nvSpPr>
        <p:spPr>
          <a:xfrm>
            <a:off x="5162819" y="1637222"/>
            <a:ext cx="1854679" cy="2386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Calculate: Logistic regression, Support Vector Machine, Decision Tree</a:t>
            </a:r>
          </a:p>
          <a:p>
            <a:pPr algn="ctr"/>
            <a:endParaRPr lang="en-US" dirty="0">
              <a:ea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25FB9E-23E6-1BA8-EB19-8D4FC0330747}"/>
              </a:ext>
            </a:extLst>
          </p:cNvPr>
          <p:cNvSpPr/>
          <p:nvPr/>
        </p:nvSpPr>
        <p:spPr>
          <a:xfrm>
            <a:off x="7463196" y="1637221"/>
            <a:ext cx="1854679" cy="2386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Calculate the number and occurrence of mission outcome per orbit type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EF5C57-5BF3-428D-C719-A1D7438F699A}"/>
              </a:ext>
            </a:extLst>
          </p:cNvPr>
          <p:cNvSpPr/>
          <p:nvPr/>
        </p:nvSpPr>
        <p:spPr>
          <a:xfrm>
            <a:off x="9777951" y="1637222"/>
            <a:ext cx="1854679" cy="23866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 Compare score accuracies and Select the best model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F3FF89-D31B-39BA-2987-F26D34012E84}"/>
              </a:ext>
            </a:extLst>
          </p:cNvPr>
          <p:cNvSpPr/>
          <p:nvPr/>
        </p:nvSpPr>
        <p:spPr>
          <a:xfrm>
            <a:off x="2524125" y="2690812"/>
            <a:ext cx="258792" cy="3163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939DEAE-45A7-3504-73E6-A2002CF3A7F4}"/>
              </a:ext>
            </a:extLst>
          </p:cNvPr>
          <p:cNvSpPr/>
          <p:nvPr/>
        </p:nvSpPr>
        <p:spPr>
          <a:xfrm>
            <a:off x="4910766" y="2676434"/>
            <a:ext cx="258792" cy="3163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96662C-02F7-9C28-2CEA-8E7083D4C4D8}"/>
              </a:ext>
            </a:extLst>
          </p:cNvPr>
          <p:cNvSpPr/>
          <p:nvPr/>
        </p:nvSpPr>
        <p:spPr>
          <a:xfrm>
            <a:off x="7211144" y="2690812"/>
            <a:ext cx="258792" cy="3163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FA533D7-51A6-EDF4-11A0-B678FDFF65A5}"/>
              </a:ext>
            </a:extLst>
          </p:cNvPr>
          <p:cNvSpPr/>
          <p:nvPr/>
        </p:nvSpPr>
        <p:spPr>
          <a:xfrm>
            <a:off x="9525898" y="2676434"/>
            <a:ext cx="258792" cy="3163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97993" y="1749828"/>
            <a:ext cx="10576800" cy="4008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data can be collected using web scraping and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SQL is effective for data filtering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interactive visualization provides insight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Plotty Dash is a powerful to show instant data change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had the best accuracy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7464" y="2057400"/>
            <a:ext cx="10488313" cy="39841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CCFS SLC 40 Launch site has the greatest concentration and flight numbers.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oup of orange and blue dots&#10;&#10;Description automatically generated">
            <a:extLst>
              <a:ext uri="{FF2B5EF4-FFF2-40B4-BE49-F238E27FC236}">
                <a16:creationId xmlns:a16="http://schemas.microsoft.com/office/drawing/2014/main" id="{F727E0AD-B3CD-2EA6-7926-49CA4E1E4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02" y="2557463"/>
            <a:ext cx="9699473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2047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correlation between payload and launch site is relatively moderate.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white background with orange dots&#10;&#10;Description automatically generated">
            <a:extLst>
              <a:ext uri="{FF2B5EF4-FFF2-40B4-BE49-F238E27FC236}">
                <a16:creationId xmlns:a16="http://schemas.microsoft.com/office/drawing/2014/main" id="{1955AA1B-AB59-FE42-550E-0466F0D4F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42" y="2609850"/>
            <a:ext cx="87820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32210"/>
            <a:ext cx="10681380" cy="45614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C86A20-4DCC-393A-6C0C-AC77609A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85" y="1711627"/>
            <a:ext cx="4506535" cy="328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56137"/>
            <a:ext cx="10596714" cy="38115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point of Flight number vs.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VLEO has a high flight numbers for all its orbit showing a strong relationship, whilst could be seen as moderately or evenly distributed.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B9A972C9-D75C-F81F-C853-1B4FDE2E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466" y="1913315"/>
            <a:ext cx="2961067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283305"/>
            <a:ext cx="8951761" cy="45856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VLEO payload negatively impacts the orbit.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numbers and dots&#10;&#10;Description automatically generated">
            <a:extLst>
              <a:ext uri="{FF2B5EF4-FFF2-40B4-BE49-F238E27FC236}">
                <a16:creationId xmlns:a16="http://schemas.microsoft.com/office/drawing/2014/main" id="{E91FECD5-BBB1-9A9A-EC23-B95BA146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409" y="1818745"/>
            <a:ext cx="3582610" cy="299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283567"/>
            <a:ext cx="9217857" cy="45977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01A04B-AFE2-98E8-8117-4CEF410F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96" y="1708679"/>
            <a:ext cx="4357159" cy="288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 present in the database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789B1997-F319-A4D2-F529-C5F96BD6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30" y="2442482"/>
            <a:ext cx="1933575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five(5) records where launch sites begin with `CCA`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F71ABF2-9E14-7E39-D546-D23A866E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27" y="2586038"/>
            <a:ext cx="84105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carried by boosters from NASA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5DB036-CC52-0D3B-44AD-E4E6F467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57" y="2385653"/>
            <a:ext cx="2405691" cy="13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 descr="A close up of numbers&#10;&#10;Description automatically generated">
            <a:extLst>
              <a:ext uri="{FF2B5EF4-FFF2-40B4-BE49-F238E27FC236}">
                <a16:creationId xmlns:a16="http://schemas.microsoft.com/office/drawing/2014/main" id="{423DD9BA-C0B1-2921-AA9E-55F0FD551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72" y="2524844"/>
            <a:ext cx="3625071" cy="14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 descr="A close up of a number&#10;&#10;Description automatically generated">
            <a:extLst>
              <a:ext uri="{FF2B5EF4-FFF2-40B4-BE49-F238E27FC236}">
                <a16:creationId xmlns:a16="http://schemas.microsoft.com/office/drawing/2014/main" id="{6D563ED3-855E-AAB6-EC82-E262B02D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70" y="2419350"/>
            <a:ext cx="2329311" cy="157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FE010932-86EB-E532-7F53-006FF3A17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54" y="2795677"/>
            <a:ext cx="2476140" cy="32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43885" y="1793576"/>
            <a:ext cx="9855095" cy="444734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Visualization and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Correlations variables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 a predictive model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9FF13F1-7D40-75CE-0E34-6C1DB6BC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49" y="2445859"/>
            <a:ext cx="5158236" cy="241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booster which have carried the maximum payload mass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EE62E7AB-C3DC-FC67-8873-A00F8C07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84" y="2558002"/>
            <a:ext cx="1929621" cy="37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5C9E08-9A53-BA94-6FF4-3D9E0F23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62" y="3017538"/>
            <a:ext cx="7576689" cy="4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rank by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A6BB4F0-72E9-306F-CB7A-444F9674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30" y="3124829"/>
            <a:ext cx="2572108" cy="290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FF747318-E187-8668-21B0-8CA6B77C4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6" y="1718274"/>
            <a:ext cx="8505825" cy="462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AD904-BC9C-765D-1CF8-860C8CFF31F2}"/>
              </a:ext>
            </a:extLst>
          </p:cNvPr>
          <p:cNvSpPr txBox="1"/>
          <p:nvPr/>
        </p:nvSpPr>
        <p:spPr>
          <a:xfrm>
            <a:off x="689754" y="1339251"/>
            <a:ext cx="5410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Both sites at ground and sea surface are necessary.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053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elements is an impressive way of displaying successful launch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of launch</a:t>
            </a:r>
          </a:p>
        </p:txBody>
      </p:sp>
      <p:pic>
        <p:nvPicPr>
          <p:cNvPr id="2" name="Picture 1" descr="A map with circles and dots&#10;&#10;Description automatically generated">
            <a:extLst>
              <a:ext uri="{FF2B5EF4-FFF2-40B4-BE49-F238E27FC236}">
                <a16:creationId xmlns:a16="http://schemas.microsoft.com/office/drawing/2014/main" id="{8ED73350-B976-B44C-BE75-83E1429F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01" y="1709378"/>
            <a:ext cx="85153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plot of distance between locations allows for estimation of travel time. And decision making.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</a:t>
            </a: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C14D1C1B-D77E-2527-A994-7A47D172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08" y="2358696"/>
            <a:ext cx="8840637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Most Successful Launch Site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9301" y="1716271"/>
            <a:ext cx="10534764" cy="38537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</a:p>
          <a:p>
            <a:pPr marL="685800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commercial space age is here, companies are making space travel affordable for everyone. Virgin Galactic is providing suborbital spaceflights. Rocket Lab is a small satellite provider. Blue Origin manufactures sub-orbital and orbital reusable rockets. Perhaps the most successful is SpaceX. SpaceX's accomplishments include: Sending spacecraft to the International Space Station. Starlink, a satellite internet constellation providing satellite Internet access. Sending manned missions to Space. One reason SpaceX can do this is the rocket launches are relatively inexpensive. SpaceX advertises Falcon 9 rocket launches on its website with a cost of 62 million dollars; other providers cost upwards of 165 million dollars each, much of the savings is because SpaceX can reuse the first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stage. Therefore, if we can determine if the first stage will land, we can determine the cost of a launch.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</a:p>
          <a:p>
            <a:pPr lvl="1">
              <a:spcBef>
                <a:spcPts val="1400"/>
              </a:spcBef>
              <a:buFont typeface="Courier New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information gathered about Space X to determine the price of each launch.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and Successful launch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accuracy for Decision Tree is the best whilst the other classification models are the same.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B06C47-52EF-7108-3957-A3CDD74B6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28" y="3169579"/>
            <a:ext cx="3347228" cy="227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confusion matrix of the best performing model is the Decision Tree. It shows a 88% accuracy for predictions.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78F923A8-AAC2-59FB-85B7-663D3AE5C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07" y="2818053"/>
            <a:ext cx="47720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354479" cy="44232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Modeling can provide insight for data through visualization and aide in the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making process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for SpaceX launches has been increasing moderately and with time and correct payload the required target will be met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a Decision tree model classifier for this dataset is the best.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2137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Exploratory data analysis to find some patterns in the data and determine what would be the label for training supervised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a machine learning pipeline to predict if the first stage will land given the data from the preceding observation.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5030" y="1394304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sets were collected. 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14E765-B904-43F2-4872-D5ADD1556924}"/>
              </a:ext>
            </a:extLst>
          </p:cNvPr>
          <p:cNvSpPr/>
          <p:nvPr/>
        </p:nvSpPr>
        <p:spPr>
          <a:xfrm>
            <a:off x="1024387" y="1993060"/>
            <a:ext cx="3076754" cy="1710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Import the relevant libraries</a:t>
            </a:r>
          </a:p>
          <a:p>
            <a:pPr algn="ctr"/>
            <a:r>
              <a:rPr lang="en-US" dirty="0">
                <a:ea typeface="Calibri"/>
                <a:cs typeface="Calibri"/>
              </a:rPr>
              <a:t>And helper functions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B127F0-D58A-07F8-92D0-EE34C211F691}"/>
              </a:ext>
            </a:extLst>
          </p:cNvPr>
          <p:cNvSpPr/>
          <p:nvPr/>
        </p:nvSpPr>
        <p:spPr>
          <a:xfrm>
            <a:off x="4633103" y="1993059"/>
            <a:ext cx="3076754" cy="1710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Request and parse the SpaceX Launch data using the GET request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66938D-C5F1-4373-F31A-A1F1290481BD}"/>
              </a:ext>
            </a:extLst>
          </p:cNvPr>
          <p:cNvSpPr/>
          <p:nvPr/>
        </p:nvSpPr>
        <p:spPr>
          <a:xfrm>
            <a:off x="8270576" y="1993060"/>
            <a:ext cx="3076754" cy="1710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Filter the data within the </a:t>
            </a:r>
            <a:r>
              <a:rPr lang="en-US" dirty="0" err="1">
                <a:ea typeface="Calibri"/>
                <a:cs typeface="Calibri"/>
              </a:rPr>
              <a:t>dataframe</a:t>
            </a:r>
            <a:r>
              <a:rPr lang="en-US" dirty="0">
                <a:ea typeface="Calibri"/>
                <a:cs typeface="Calibri"/>
              </a:rPr>
              <a:t> to only use Falcon9 launches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F760B6F-2E77-AC86-FEE5-C2EF12DC7973}"/>
              </a:ext>
            </a:extLst>
          </p:cNvPr>
          <p:cNvSpPr/>
          <p:nvPr/>
        </p:nvSpPr>
        <p:spPr>
          <a:xfrm>
            <a:off x="4291641" y="2745625"/>
            <a:ext cx="143774" cy="47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7F8A20-C647-494A-1834-4E61A35840DD}"/>
              </a:ext>
            </a:extLst>
          </p:cNvPr>
          <p:cNvSpPr/>
          <p:nvPr/>
        </p:nvSpPr>
        <p:spPr>
          <a:xfrm>
            <a:off x="7885980" y="2644984"/>
            <a:ext cx="143774" cy="47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19A79-7778-3BCD-E290-8B224DED8760}"/>
              </a:ext>
            </a:extLst>
          </p:cNvPr>
          <p:cNvSpPr txBox="1"/>
          <p:nvPr/>
        </p:nvSpPr>
        <p:spPr>
          <a:xfrm>
            <a:off x="1109302" y="3854929"/>
            <a:ext cx="289703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import requests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import pandas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import </a:t>
            </a:r>
            <a:r>
              <a:rPr lang="en-US" dirty="0" err="1">
                <a:ea typeface="+mn-lt"/>
                <a:cs typeface="+mn-lt"/>
              </a:rPr>
              <a:t>numpy</a:t>
            </a:r>
            <a:endParaRPr lang="en-US" dirty="0" err="1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import datetime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GetBoosterVersion</a:t>
            </a:r>
            <a:endParaRPr lang="en-US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getLaunchSite</a:t>
            </a:r>
            <a:endParaRPr lang="en-US" dirty="0" err="1"/>
          </a:p>
          <a:p>
            <a:r>
              <a:rPr lang="en-US" err="1">
                <a:ea typeface="+mn-lt"/>
                <a:cs typeface="+mn-lt"/>
              </a:rPr>
              <a:t>GetPayloadData</a:t>
            </a:r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getCoreData</a:t>
            </a: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01C4F3-48EC-E85F-97BB-EB9E81531B22}"/>
              </a:ext>
            </a:extLst>
          </p:cNvPr>
          <p:cNvSpPr txBox="1"/>
          <p:nvPr/>
        </p:nvSpPr>
        <p:spPr>
          <a:xfrm>
            <a:off x="4718019" y="3854928"/>
            <a:ext cx="289703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we decode the response content as a Json using 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r>
              <a:rPr lang="en-US" err="1">
                <a:latin typeface="Calibri"/>
                <a:ea typeface="+mn-lt"/>
                <a:cs typeface="+mn-lt"/>
              </a:rPr>
              <a:t>json</a:t>
            </a:r>
            <a:r>
              <a:rPr lang="en-US" dirty="0">
                <a:latin typeface="Calibri"/>
                <a:ea typeface="+mn-lt"/>
                <a:cs typeface="+mn-lt"/>
              </a:rPr>
              <a:t>()</a:t>
            </a:r>
            <a:r>
              <a:rPr lang="en-US" dirty="0">
                <a:ea typeface="+mn-lt"/>
                <a:cs typeface="+mn-lt"/>
              </a:rPr>
              <a:t> and turn it into a Pandas </a:t>
            </a:r>
            <a:r>
              <a:rPr lang="en-US" err="1">
                <a:ea typeface="+mn-lt"/>
                <a:cs typeface="+mn-lt"/>
              </a:rPr>
              <a:t>dataframe</a:t>
            </a:r>
            <a:r>
              <a:rPr lang="en-US" dirty="0">
                <a:ea typeface="+mn-lt"/>
                <a:cs typeface="+mn-lt"/>
              </a:rPr>
              <a:t> using 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r>
              <a:rPr lang="en-US" err="1">
                <a:latin typeface="Calibri"/>
                <a:ea typeface="+mn-lt"/>
                <a:cs typeface="+mn-lt"/>
              </a:rPr>
              <a:t>json_normalize</a:t>
            </a:r>
            <a:r>
              <a:rPr lang="en-US" dirty="0">
                <a:latin typeface="Calibri"/>
                <a:ea typeface="+mn-lt"/>
                <a:cs typeface="+mn-lt"/>
              </a:rPr>
              <a:t>()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3C624-7646-BAEC-1E4C-669D2519D7EC}"/>
              </a:ext>
            </a:extLst>
          </p:cNvPr>
          <p:cNvSpPr txBox="1"/>
          <p:nvPr/>
        </p:nvSpPr>
        <p:spPr>
          <a:xfrm>
            <a:off x="8441754" y="3854927"/>
            <a:ext cx="289703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Filter the data </a:t>
            </a:r>
            <a:r>
              <a:rPr lang="en-US" err="1">
                <a:ea typeface="+mn-lt"/>
                <a:cs typeface="+mn-lt"/>
              </a:rPr>
              <a:t>dataframe</a:t>
            </a:r>
            <a:r>
              <a:rPr lang="en-US" dirty="0">
                <a:ea typeface="+mn-lt"/>
                <a:cs typeface="+mn-lt"/>
              </a:rPr>
              <a:t> using the </a:t>
            </a:r>
            <a:r>
              <a:rPr lang="en-US" err="1">
                <a:latin typeface="Consolas"/>
                <a:ea typeface="+mn-lt"/>
                <a:cs typeface="+mn-lt"/>
              </a:rPr>
              <a:t>BoosterVersion</a:t>
            </a:r>
            <a:r>
              <a:rPr lang="en-US" dirty="0">
                <a:ea typeface="+mn-lt"/>
                <a:cs typeface="+mn-lt"/>
              </a:rPr>
              <a:t> column to only keep the Falcon 9 launches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78940" y="1849797"/>
            <a:ext cx="5978585" cy="386181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1305" y="1800225"/>
            <a:ext cx="4942187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 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https://github.com/JulieDataSc/JulieRepos/blob/main/jupyter-labs-spacex-data-collection-api.ipynb</a:t>
            </a:r>
            <a:endParaRPr lang="en-US" sz="2200">
              <a:solidFill>
                <a:schemeClr val="accent3">
                  <a:lumMod val="25000"/>
                </a:schemeClr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26A403-4DEB-2580-D15B-A5060CE157D6}"/>
              </a:ext>
            </a:extLst>
          </p:cNvPr>
          <p:cNvSpPr/>
          <p:nvPr/>
        </p:nvSpPr>
        <p:spPr>
          <a:xfrm>
            <a:off x="5786437" y="2214562"/>
            <a:ext cx="2401018" cy="13083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Request the Falcon9 Launch Wiki page from its URL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BE1B7B-8F68-964B-3781-147C974FFCFF}"/>
              </a:ext>
            </a:extLst>
          </p:cNvPr>
          <p:cNvSpPr/>
          <p:nvPr/>
        </p:nvSpPr>
        <p:spPr>
          <a:xfrm>
            <a:off x="5786436" y="4026109"/>
            <a:ext cx="2401018" cy="13083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Construct the dataset using data we obtained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73F87D-5972-287C-B0DE-86ADD6678FD5}"/>
              </a:ext>
            </a:extLst>
          </p:cNvPr>
          <p:cNvSpPr/>
          <p:nvPr/>
        </p:nvSpPr>
        <p:spPr>
          <a:xfrm>
            <a:off x="8877569" y="4026109"/>
            <a:ext cx="2401018" cy="13083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Use previously defined functions to fix information in columns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0B5A4C-6C46-D6D2-DAD3-ACDDABF41F48}"/>
              </a:ext>
            </a:extLst>
          </p:cNvPr>
          <p:cNvSpPr/>
          <p:nvPr/>
        </p:nvSpPr>
        <p:spPr>
          <a:xfrm>
            <a:off x="8877568" y="2214561"/>
            <a:ext cx="2401018" cy="13083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Decode the response content as a </a:t>
            </a:r>
            <a:r>
              <a:rPr lang="en-US" dirty="0" err="1">
                <a:ea typeface="Calibri"/>
                <a:cs typeface="Calibri"/>
              </a:rPr>
              <a:t>json</a:t>
            </a:r>
            <a:r>
              <a:rPr lang="en-US" dirty="0">
                <a:ea typeface="Calibri"/>
                <a:cs typeface="Calibri"/>
              </a:rPr>
              <a:t> using and converting it to a pandas </a:t>
            </a:r>
            <a:r>
              <a:rPr lang="en-US" dirty="0" err="1">
                <a:ea typeface="Calibri"/>
                <a:cs typeface="Calibri"/>
              </a:rPr>
              <a:t>dataframe</a:t>
            </a:r>
            <a:endParaRPr lang="en-US" dirty="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C13D444-39CA-6432-5751-1ADC85B70C7C}"/>
              </a:ext>
            </a:extLst>
          </p:cNvPr>
          <p:cNvSpPr/>
          <p:nvPr/>
        </p:nvSpPr>
        <p:spPr>
          <a:xfrm>
            <a:off x="8353694" y="2704291"/>
            <a:ext cx="517584" cy="3306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FD4F553-2624-3245-A785-D792DEAAF9E4}"/>
              </a:ext>
            </a:extLst>
          </p:cNvPr>
          <p:cNvSpPr/>
          <p:nvPr/>
        </p:nvSpPr>
        <p:spPr>
          <a:xfrm rot="10800000">
            <a:off x="8181165" y="4515838"/>
            <a:ext cx="517584" cy="3306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89140AD-4C79-9D9F-B710-33094AD783E8}"/>
              </a:ext>
            </a:extLst>
          </p:cNvPr>
          <p:cNvSpPr/>
          <p:nvPr/>
        </p:nvSpPr>
        <p:spPr>
          <a:xfrm rot="5400000">
            <a:off x="9647656" y="3610064"/>
            <a:ext cx="517584" cy="3306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2336" y="1734779"/>
            <a:ext cx="4018502" cy="16981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URL: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https://github.com/JulieDataSc/JulieRepos/blob/main/jupyter-labs-webscraping.ipynb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4515659" y="1763534"/>
            <a:ext cx="6898735" cy="4250006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7DD70C-AA3D-1C2B-91BF-98FC2F763E02}"/>
              </a:ext>
            </a:extLst>
          </p:cNvPr>
          <p:cNvSpPr/>
          <p:nvPr/>
        </p:nvSpPr>
        <p:spPr>
          <a:xfrm>
            <a:off x="4643437" y="2595562"/>
            <a:ext cx="3019245" cy="14808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Request the Falcon9 Launch Wiki page from its URL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7F549C-D4D3-A3B1-27C7-BD75277E192D}"/>
              </a:ext>
            </a:extLst>
          </p:cNvPr>
          <p:cNvSpPr/>
          <p:nvPr/>
        </p:nvSpPr>
        <p:spPr>
          <a:xfrm>
            <a:off x="6756908" y="4522127"/>
            <a:ext cx="3019245" cy="14808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Parse the launch html tables and store into a </a:t>
            </a:r>
            <a:r>
              <a:rPr lang="en-US" dirty="0" err="1">
                <a:ea typeface="Calibri"/>
                <a:cs typeface="Calibri"/>
              </a:rPr>
              <a:t>dataframe</a:t>
            </a:r>
            <a:endParaRPr lang="en-US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8D9FA5-2C72-5DA6-0C2E-9D936FDCDF19}"/>
              </a:ext>
            </a:extLst>
          </p:cNvPr>
          <p:cNvSpPr/>
          <p:nvPr/>
        </p:nvSpPr>
        <p:spPr>
          <a:xfrm>
            <a:off x="8266531" y="2595562"/>
            <a:ext cx="3019245" cy="14808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Extract column/variable names from the html table header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13CC346-B0CE-663A-B9B6-6FDF87CD1E07}"/>
              </a:ext>
            </a:extLst>
          </p:cNvPr>
          <p:cNvSpPr/>
          <p:nvPr/>
        </p:nvSpPr>
        <p:spPr>
          <a:xfrm>
            <a:off x="7691437" y="3286124"/>
            <a:ext cx="575094" cy="3306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BD46896B-E752-A0A3-9E3D-BA9F8456CB81}"/>
              </a:ext>
            </a:extLst>
          </p:cNvPr>
          <p:cNvSpPr/>
          <p:nvPr/>
        </p:nvSpPr>
        <p:spPr>
          <a:xfrm rot="10620000">
            <a:off x="9808436" y="4185672"/>
            <a:ext cx="819509" cy="104954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1264</cp:revision>
  <dcterms:created xsi:type="dcterms:W3CDTF">2021-04-29T18:58:34Z</dcterms:created>
  <dcterms:modified xsi:type="dcterms:W3CDTF">2024-04-25T13:35:07Z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